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56" r:id="rId2"/>
    <p:sldId id="268" r:id="rId3"/>
    <p:sldId id="265" r:id="rId4"/>
    <p:sldId id="266" r:id="rId5"/>
    <p:sldId id="267" r:id="rId6"/>
    <p:sldId id="258" r:id="rId7"/>
    <p:sldId id="257" r:id="rId8"/>
    <p:sldId id="259" r:id="rId9"/>
    <p:sldId id="260" r:id="rId10"/>
    <p:sldId id="261" r:id="rId11"/>
    <p:sldId id="262" r:id="rId12"/>
    <p:sldId id="263" r:id="rId13"/>
    <p:sldId id="26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6741" autoAdjust="0"/>
  </p:normalViewPr>
  <p:slideViewPr>
    <p:cSldViewPr snapToGrid="0">
      <p:cViewPr varScale="1">
        <p:scale>
          <a:sx n="57" d="100"/>
          <a:sy n="57" d="100"/>
        </p:scale>
        <p:origin x="121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1FED4-58BC-45BE-9FA4-33FD3B00E6F5}" type="datetimeFigureOut">
              <a:rPr lang="en-US" smtClean="0"/>
              <a:t>7/27/2020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FADB5-73C9-4FB8-8FCB-FE2D36133AFD}" type="slidenum">
              <a:rPr lang="en-US" smtClean="0"/>
              <a:t>‹#›</a:t>
            </a:fld>
            <a:endParaRPr lang="en-US" dirty="0"/>
          </a:p>
        </p:txBody>
      </p:sp>
    </p:spTree>
    <p:extLst>
      <p:ext uri="{BB962C8B-B14F-4D97-AF65-F5344CB8AC3E}">
        <p14:creationId xmlns:p14="http://schemas.microsoft.com/office/powerpoint/2010/main" val="2738195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presentation will discuss supply chain management for Sony corporation.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06FADB5-73C9-4FB8-8FCB-FE2D36133AFD}" type="slidenum">
              <a:rPr lang="en-US" smtClean="0"/>
              <a:t>1</a:t>
            </a:fld>
            <a:endParaRPr lang="en-US" dirty="0"/>
          </a:p>
        </p:txBody>
      </p:sp>
    </p:spTree>
    <p:extLst>
      <p:ext uri="{BB962C8B-B14F-4D97-AF65-F5344CB8AC3E}">
        <p14:creationId xmlns:p14="http://schemas.microsoft.com/office/powerpoint/2010/main" val="704089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Sony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Company background</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Evaluating Sony supply chain Management</a:t>
            </a:r>
          </a:p>
          <a:p>
            <a:pPr marL="514350" indent="-514350">
              <a:buFont typeface="+mj-lt"/>
              <a:buAutoNum type="arabicPeriod"/>
            </a:pPr>
            <a:r>
              <a:rPr lang="en-US" dirty="0" smtClean="0">
                <a:latin typeface="Times New Roman" panose="02020603050405020304" pitchFamily="18" charset="0"/>
                <a:ea typeface="Calibri" panose="020F0502020204030204" pitchFamily="34" charset="0"/>
              </a:rPr>
              <a:t>S</a:t>
            </a:r>
            <a:r>
              <a:rPr lang="en-US" dirty="0" smtClean="0">
                <a:effectLst/>
                <a:latin typeface="Times New Roman" panose="02020603050405020304" pitchFamily="18" charset="0"/>
                <a:ea typeface="Calibri" panose="020F0502020204030204" pitchFamily="34" charset="0"/>
              </a:rPr>
              <a:t>upply chain performance drivers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Risk Minimization within supply chain</a:t>
            </a:r>
          </a:p>
          <a:p>
            <a:pPr marL="514350" indent="-514350">
              <a:buFont typeface="+mj-lt"/>
              <a:buAutoNum type="arabicPeriod"/>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Sony forecasting practices</a:t>
            </a:r>
          </a:p>
          <a:p>
            <a:pPr marL="514350" indent="-514350">
              <a:buFont typeface="+mj-lt"/>
              <a:buAutoNum type="arabicPeriod"/>
            </a:pPr>
            <a:r>
              <a:rPr lang="en-US" dirty="0" smtClean="0">
                <a:latin typeface="Times New Roman" panose="02020603050405020304" pitchFamily="18" charset="0"/>
                <a:ea typeface="Calibri" panose="020F0502020204030204" pitchFamily="34" charset="0"/>
                <a:cs typeface="Times New Roman" panose="02020603050405020304" pitchFamily="18" charset="0"/>
              </a:rPr>
              <a:t>O</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perations planning and sales</a:t>
            </a:r>
          </a:p>
          <a:p>
            <a:pPr marL="514350" indent="-514350">
              <a:buFont typeface="+mj-lt"/>
              <a:buAutoNum type="arabicPeriod"/>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Inventory management practices in Sony</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514350" indent="-514350">
              <a:buFont typeface="+mj-lt"/>
              <a:buAutoNum type="arabicPeriod"/>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Decision in sourcing</a:t>
            </a:r>
          </a:p>
          <a:p>
            <a:pPr marL="514350" indent="-514350">
              <a:buFont typeface="+mj-lt"/>
              <a:buAutoNum type="arabicPeriod"/>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Sony Supply Chain Sustainability</a:t>
            </a:r>
          </a:p>
          <a:p>
            <a:pPr marL="514350" indent="-514350">
              <a:buFont typeface="+mj-lt"/>
              <a:buAutoNum type="arabicPeriod"/>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Supply chain sustainability with learning outcomes and recommendations</a:t>
            </a:r>
            <a:endParaRPr lang="en-US" dirty="0"/>
          </a:p>
        </p:txBody>
      </p:sp>
      <p:sp>
        <p:nvSpPr>
          <p:cNvPr id="4" name="Slide Number Placeholder 3"/>
          <p:cNvSpPr>
            <a:spLocks noGrp="1"/>
          </p:cNvSpPr>
          <p:nvPr>
            <p:ph type="sldNum" sz="quarter" idx="10"/>
          </p:nvPr>
        </p:nvSpPr>
        <p:spPr/>
        <p:txBody>
          <a:bodyPr/>
          <a:lstStyle/>
          <a:p>
            <a:fld id="{F06FADB5-73C9-4FB8-8FCB-FE2D36133AFD}" type="slidenum">
              <a:rPr lang="en-US" smtClean="0"/>
              <a:t>2</a:t>
            </a:fld>
            <a:endParaRPr lang="en-US" dirty="0"/>
          </a:p>
        </p:txBody>
      </p:sp>
    </p:spTree>
    <p:extLst>
      <p:ext uri="{BB962C8B-B14F-4D97-AF65-F5344CB8AC3E}">
        <p14:creationId xmlns:p14="http://schemas.microsoft.com/office/powerpoint/2010/main" val="358414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Sony was started in the year 1946 in Tokyo,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Japan. It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was named Tokyo telecommunications engineering corporation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Alhashash et al., 2019</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Sony went global in the mid-50s and came up with its original name Sony in 1958, it is at this point that various branches were opened worldwide. Sony is a company that is specialized in the production of electronics including televisions, DVDs players, computers, cameras, gaming equipment and electronic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appliances.</a:t>
            </a:r>
            <a:r>
              <a:rPr lang="en-US" sz="1800" baseline="0" dirty="0" smtClean="0">
                <a:effectLst/>
                <a:latin typeface="Times New Roman" panose="02020603050405020304" pitchFamily="18" charset="0"/>
                <a:ea typeface="Calibri" panose="020F0502020204030204" pitchFamily="34" charset="0"/>
                <a:cs typeface="Times New Roman" panose="02020603050405020304" pitchFamily="18" charset="0"/>
              </a:rPr>
              <a:t> I</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can also be regarded as a multimedia company because it is focused in the production of equipment that is vital in the creation of media. Sony’s idea of coming up with new ideas has enabled the company to make profits for over 60 years now. Sony uses a hierarchal organization structure, this allowed workers to work in groups so that the junior workers report to the senior workers. The source of finance of Sony is from the sale of electronics, music and gaming equipment.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3</a:t>
            </a:fld>
            <a:endParaRPr lang="en-US" dirty="0"/>
          </a:p>
        </p:txBody>
      </p:sp>
    </p:spTree>
    <p:extLst>
      <p:ext uri="{BB962C8B-B14F-4D97-AF65-F5344CB8AC3E}">
        <p14:creationId xmlns:p14="http://schemas.microsoft.com/office/powerpoint/2010/main" val="263215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Wingdings" panose="05000000000000000000" pitchFamily="2" charset="2"/>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upply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chain </a:t>
            </a:r>
            <a:r>
              <a:rPr lang="en-US" sz="1200">
                <a:effectLst/>
                <a:latin typeface="Times New Roman" panose="02020603050405020304" pitchFamily="18" charset="0"/>
                <a:ea typeface="Calibri" panose="020F0502020204030204" pitchFamily="34" charset="0"/>
                <a:cs typeface="Times New Roman" panose="02020603050405020304" pitchFamily="18" charset="0"/>
              </a:rPr>
              <a:t>management </a:t>
            </a:r>
            <a:r>
              <a:rPr lang="en-US" sz="1200" smtClean="0">
                <a:effectLst/>
                <a:latin typeface="Times New Roman" panose="02020603050405020304" pitchFamily="18" charset="0"/>
                <a:ea typeface="Calibri" panose="020F0502020204030204" pitchFamily="34" charset="0"/>
                <a:cs typeface="Times New Roman" panose="02020603050405020304" pitchFamily="18" charset="0"/>
              </a:rPr>
              <a:t>entails flow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of goods since they were received as raw materials until they are changed into finished goods.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Therefore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company has managed to integrate sales and operational individuals in strategic decisions and thus they have been able to focus on performance (</a:t>
            </a:r>
            <a:r>
              <a:rPr lang="en-US" sz="1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Negahban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&amp; Dehghanimohammadabadi,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Sony uses tools that are accepted by the responsible business alliance to check progress.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Due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the increase of manufactures sharing the same subcontractors, there are tensions that with the introduction of specific standards there is an increase in burden to companies in the supply chain. The company has also managed to expand its market to retailing and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through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they have been able to reach market demand.</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4</a:t>
            </a:fld>
            <a:endParaRPr lang="en-US" dirty="0"/>
          </a:p>
        </p:txBody>
      </p:sp>
    </p:spTree>
    <p:extLst>
      <p:ext uri="{BB962C8B-B14F-4D97-AF65-F5344CB8AC3E}">
        <p14:creationId xmlns:p14="http://schemas.microsoft.com/office/powerpoint/2010/main" val="2658999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roduction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unit refers to where the product is being stored, processed, manufactured or assembled. Sony uses the responsible business alliance to evaluate submission to several areas including labor, health, ethics, environment and management. Sony should ensure customers have a wide variety of goods at their disposal, this can also be gained by availing goods close to the customer. Furthermore, through working towards innovation as a driver in the development of quality products, Sony can provide customers with products that they want (</a:t>
            </a:r>
            <a:r>
              <a:rPr lang="en-US" sz="1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Bode</a:t>
            </a:r>
            <a:r>
              <a:rPr lang="en-US" sz="1200" baseline="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&amp;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Wagner,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Sony company should show responsiveness by selecting a means of transport that is fast and reliable. Sony company should collect and share relevant information to its customers in time.</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5</a:t>
            </a:fld>
            <a:endParaRPr lang="en-US" dirty="0"/>
          </a:p>
        </p:txBody>
      </p:sp>
    </p:spTree>
    <p:extLst>
      <p:ext uri="{BB962C8B-B14F-4D97-AF65-F5344CB8AC3E}">
        <p14:creationId xmlns:p14="http://schemas.microsoft.com/office/powerpoint/2010/main" val="2726074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Several risks are encountered in the supply chain when handling big corporations such as Sony. Therefore, to counter the problem company’s must find mitigation measures to counter the impact of risks and thus continuing with their operation. Before doing that companies will have to recognize the risks before developing the means of countering them.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success of the Sony supply chain is attributed to the mitigation of risks such as improving communication among their stakeholders because it will allow them to know what is happening and provide decisions on time. Also, through increased transparency with their suppliers, the company will know when there will be delays in materials and find alternative solutions to deliver products on time hence the reason for having redundant suppliers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Zaharudin et al.,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Information is very critical, therefore, through having a good backup that will ensure the company continues to run irrespective of one system failing is very important.</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6</a:t>
            </a:fld>
            <a:endParaRPr lang="en-US" dirty="0"/>
          </a:p>
        </p:txBody>
      </p:sp>
    </p:spTree>
    <p:extLst>
      <p:ext uri="{BB962C8B-B14F-4D97-AF65-F5344CB8AC3E}">
        <p14:creationId xmlns:p14="http://schemas.microsoft.com/office/powerpoint/2010/main" val="3931043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market demand for Sony products has increased significantly due to the practices employed by the corporation. Although managing the market demand has always been a challenge in many organizations, however, in Sony corporation, they have managed their plans and focus through innovation and developing products that are of high quality. This has enabled them to sell their products at a higher price than their competitors. Also, through the use of statistical information in the marketing demand enables them to build products based on the trend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their sales. Being keen with competitors’ actions and reactions so that they can boost the quality of their products and strategies. Lastly is through a well-designed customer satisfaction strategy such as developing offices for customer care and allowing fast repair and warrant products.</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7</a:t>
            </a:fld>
            <a:endParaRPr lang="en-US" dirty="0"/>
          </a:p>
        </p:txBody>
      </p:sp>
    </p:spTree>
    <p:extLst>
      <p:ext uri="{BB962C8B-B14F-4D97-AF65-F5344CB8AC3E}">
        <p14:creationId xmlns:p14="http://schemas.microsoft.com/office/powerpoint/2010/main" val="3460149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market environment is currently filled with competition, therefore, for Sony to earn a competitive advantage over their competitors, they needed to ensure they integrate the customer-focused marketing plans with the supply chain group. Furthermore, the process ensures that team members are brought together thus creating unity among different units in the organization such as sales, manufacturing and sourcing units (</a:t>
            </a:r>
            <a:r>
              <a:rPr lang="en-US" sz="1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Chang</a:t>
            </a:r>
            <a:r>
              <a:rPr lang="en-US" sz="1200" baseline="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&amp;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Rosenzweig,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all the units will work towards accomplishing a common goal. the team members will be performing meetings frequently to ensure all the strategies are aligned together with the operations. Moreover, since the operations and strategies will be aligned, they will be able to track their key performance and ensure the objectives are attained at the required time.</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8</a:t>
            </a:fld>
            <a:endParaRPr lang="en-US" dirty="0"/>
          </a:p>
        </p:txBody>
      </p:sp>
    </p:spTree>
    <p:extLst>
      <p:ext uri="{BB962C8B-B14F-4D97-AF65-F5344CB8AC3E}">
        <p14:creationId xmlns:p14="http://schemas.microsoft.com/office/powerpoint/2010/main" val="3613858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the practice of inventory management is critical in Sony corporation, they have utilized strict measures that will ensure the desired revenue is achieved. Therefore, operations managers make tactical decisions by bearing in mind suppliers’ capability and client fulfilment aims. Sony has focused on developing a centralized inventory management system that will allow the management individuals to recognize and update inventory and operational necessities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Sony, 2019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Furthermore, the managers will also need to frequently check and update data in their operations which is one of the corporation’s operational standards. Through these methods, Sony can get real-time data optimization that will improve the inventory and related output variables. Safety stock practice is performed to guarantee there is no opening of time in providing client orders.</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9</a:t>
            </a:fld>
            <a:endParaRPr lang="en-US" dirty="0"/>
          </a:p>
        </p:txBody>
      </p:sp>
    </p:spTree>
    <p:extLst>
      <p:ext uri="{BB962C8B-B14F-4D97-AF65-F5344CB8AC3E}">
        <p14:creationId xmlns:p14="http://schemas.microsoft.com/office/powerpoint/2010/main" val="1496984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decision on the sourcing of materials to make Sony products is done based on several factors. For instance, Sony has a wide market on where they can source their products whether internally or outside the company. Therefore, to make this decision they must consider issues such as quality control of their products. Sony has developed through providing high-quality products thus the process begins with the raw materials used. Furthermore, when they need to access better skills and talent, they should source their products outside at the same time reducing the cost of production and maintain quality. Sourcing decisions are also aimed at getting cutting-edge technology in the products thus improving efficiency.</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10</a:t>
            </a:fld>
            <a:endParaRPr lang="en-US" dirty="0"/>
          </a:p>
        </p:txBody>
      </p:sp>
    </p:spTree>
    <p:extLst>
      <p:ext uri="{BB962C8B-B14F-4D97-AF65-F5344CB8AC3E}">
        <p14:creationId xmlns:p14="http://schemas.microsoft.com/office/powerpoint/2010/main" val="2831967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Supply chain sustainability in Sony corporation is through customer-centric approaches because they are the reason behind the success of the company. Despite the company working hard towards providing innovative and quality products, Sony has to set regulatory pressure and compliance for their suppliers to ensure they provide satisfying materials. Thus, improving customer interest and making sure they are satisfied with the products developed. Furthermore, supply chain integration with other units in the company enables them to monitor the plans and operations together thus improving the success in market demand. Also, communication has played a bigger part in the success of supply chain sustainability because Sony has managed to keep in touch with their customer anytime.</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11</a:t>
            </a:fld>
            <a:endParaRPr lang="en-US" dirty="0"/>
          </a:p>
        </p:txBody>
      </p:sp>
    </p:spTree>
    <p:extLst>
      <p:ext uri="{BB962C8B-B14F-4D97-AF65-F5344CB8AC3E}">
        <p14:creationId xmlns:p14="http://schemas.microsoft.com/office/powerpoint/2010/main" val="3522566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As reviewed earlier, it can be noted that the outcome of the Sony Corporation is a success due to the adjustments made in their supply chain process. Although it was hard for the company to make the changes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and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it took long, they managed to integrate different corporation units such as finance and sales and ensure they develop and work on common plans. This enabled them to measure the performance of the plan. Furthermore, Sony could adapt to the varying business environment ad thus facilitated them with ability to outdo their competitors. I would recommend that Sony to keep on reviewing their information technology systems so that they can be always ahead based on the rapid changes in the field as well as focus on unique and environmentally friendly materials in the development of their products.</a:t>
            </a:r>
          </a:p>
          <a:p>
            <a:endParaRPr lang="en-US" dirty="0"/>
          </a:p>
        </p:txBody>
      </p:sp>
      <p:sp>
        <p:nvSpPr>
          <p:cNvPr id="4" name="Slide Number Placeholder 3"/>
          <p:cNvSpPr>
            <a:spLocks noGrp="1"/>
          </p:cNvSpPr>
          <p:nvPr>
            <p:ph type="sldNum" sz="quarter" idx="5"/>
          </p:nvPr>
        </p:nvSpPr>
        <p:spPr/>
        <p:txBody>
          <a:bodyPr/>
          <a:lstStyle/>
          <a:p>
            <a:fld id="{F06FADB5-73C9-4FB8-8FCB-FE2D36133AFD}" type="slidenum">
              <a:rPr lang="en-US" smtClean="0"/>
              <a:t>12</a:t>
            </a:fld>
            <a:endParaRPr lang="en-US" dirty="0"/>
          </a:p>
        </p:txBody>
      </p:sp>
    </p:spTree>
    <p:extLst>
      <p:ext uri="{BB962C8B-B14F-4D97-AF65-F5344CB8AC3E}">
        <p14:creationId xmlns:p14="http://schemas.microsoft.com/office/powerpoint/2010/main" val="3971252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1970221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823736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2503294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4726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99569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2264198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286499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2587644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868830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23906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38010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2547306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46968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4006005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3704821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E9EF9D-B0F3-44B7-91ED-564B3042694E}" type="datetimeFigureOut">
              <a:rPr lang="en-US" smtClean="0"/>
              <a:t>7/27/2020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B1979C-D19E-4219-BC97-1DF1CCC6DC13}" type="slidenum">
              <a:rPr lang="en-US" smtClean="0"/>
              <a:t>‹#›</a:t>
            </a:fld>
            <a:endParaRPr lang="en-US" dirty="0"/>
          </a:p>
        </p:txBody>
      </p:sp>
    </p:spTree>
    <p:extLst>
      <p:ext uri="{BB962C8B-B14F-4D97-AF65-F5344CB8AC3E}">
        <p14:creationId xmlns:p14="http://schemas.microsoft.com/office/powerpoint/2010/main" val="2456896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0E9EF9D-B0F3-44B7-91ED-564B3042694E}" type="datetimeFigureOut">
              <a:rPr lang="en-US" smtClean="0"/>
              <a:t>7/27/2020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2B1979C-D19E-4219-BC97-1DF1CCC6DC13}" type="slidenum">
              <a:rPr lang="en-US" smtClean="0"/>
              <a:t>‹#›</a:t>
            </a:fld>
            <a:endParaRPr lang="en-US" dirty="0"/>
          </a:p>
        </p:txBody>
      </p:sp>
    </p:spTree>
    <p:extLst>
      <p:ext uri="{BB962C8B-B14F-4D97-AF65-F5344CB8AC3E}">
        <p14:creationId xmlns:p14="http://schemas.microsoft.com/office/powerpoint/2010/main" val="1164556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5A8BBB-3545-4BC0-8C8E-025E83FBBD7B}"/>
              </a:ext>
            </a:extLst>
          </p:cNvPr>
          <p:cNvSpPr>
            <a:spLocks noGrp="1"/>
          </p:cNvSpPr>
          <p:nvPr>
            <p:ph type="ctrTitle"/>
          </p:nvPr>
        </p:nvSpPr>
        <p:spPr/>
        <p:txBody>
          <a:bodyPr>
            <a:normAutofit/>
          </a:bodyPr>
          <a:lstStyle/>
          <a:p>
            <a:r>
              <a:rPr lang="en-US" sz="3200" dirty="0">
                <a:latin typeface="Times New Roman" panose="02020603050405020304" pitchFamily="18" charset="0"/>
                <a:cs typeface="Times New Roman" panose="02020603050405020304" pitchFamily="18" charset="0"/>
              </a:rPr>
              <a:t>Supply Chain Management for Sony Corporation</a:t>
            </a:r>
          </a:p>
        </p:txBody>
      </p:sp>
      <p:sp>
        <p:nvSpPr>
          <p:cNvPr id="3" name="Subtitle 2">
            <a:extLst>
              <a:ext uri="{FF2B5EF4-FFF2-40B4-BE49-F238E27FC236}">
                <a16:creationId xmlns:a16="http://schemas.microsoft.com/office/drawing/2014/main" xmlns="" id="{16C987F6-8D4E-4FE2-96ED-1F4D9DDB17DB}"/>
              </a:ext>
            </a:extLst>
          </p:cNvPr>
          <p:cNvSpPr>
            <a:spLocks noGrp="1"/>
          </p:cNvSpPr>
          <p:nvPr>
            <p:ph type="subTitle" idx="1"/>
          </p:nvPr>
        </p:nvSpPr>
        <p:spPr/>
        <p:txBody>
          <a:bodyPr>
            <a:noAutofit/>
          </a:bodyPr>
          <a:lstStyle/>
          <a:p>
            <a:r>
              <a:rPr lang="en-US" sz="2000" dirty="0">
                <a:latin typeface="Times New Roman" panose="02020603050405020304" pitchFamily="18" charset="0"/>
                <a:cs typeface="Times New Roman" panose="02020603050405020304" pitchFamily="18" charset="0"/>
              </a:rPr>
              <a:t>Student Name</a:t>
            </a:r>
          </a:p>
          <a:p>
            <a:r>
              <a:rPr lang="en-US" sz="2000" dirty="0">
                <a:latin typeface="Times New Roman" panose="02020603050405020304" pitchFamily="18" charset="0"/>
                <a:cs typeface="Times New Roman" panose="02020603050405020304" pitchFamily="18" charset="0"/>
              </a:rPr>
              <a:t>Course</a:t>
            </a:r>
          </a:p>
          <a:p>
            <a:r>
              <a:rPr lang="en-US" sz="2000" dirty="0">
                <a:latin typeface="Times New Roman" panose="02020603050405020304" pitchFamily="18" charset="0"/>
                <a:cs typeface="Times New Roman" panose="02020603050405020304" pitchFamily="18" charset="0"/>
              </a:rPr>
              <a:t>Institutional Affiliations</a:t>
            </a:r>
          </a:p>
          <a:p>
            <a:endParaRPr lang="en-US" sz="2000" dirty="0"/>
          </a:p>
        </p:txBody>
      </p:sp>
    </p:spTree>
    <p:extLst>
      <p:ext uri="{BB962C8B-B14F-4D97-AF65-F5344CB8AC3E}">
        <p14:creationId xmlns:p14="http://schemas.microsoft.com/office/powerpoint/2010/main" val="2772209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17EF5F-524E-45A6-A7C0-24EF4446F784}"/>
              </a:ext>
            </a:extLst>
          </p:cNvPr>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Sony Corporation Supply Chain Management Content</a:t>
            </a: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88E7043-0245-4C27-82FE-CAC67F51D663}"/>
              </a:ext>
            </a:extLst>
          </p:cNvPr>
          <p:cNvSpPr>
            <a:spLocks noGrp="1"/>
          </p:cNvSpPr>
          <p:nvPr>
            <p:ph idx="1"/>
          </p:nvPr>
        </p:nvSpPr>
        <p:spPr>
          <a:xfrm>
            <a:off x="677334" y="2160589"/>
            <a:ext cx="8596668" cy="4206960"/>
          </a:xfrm>
        </p:spPr>
        <p:txBody>
          <a:bodyPr>
            <a:noAutofit/>
          </a:bodyPr>
          <a:lstStyle/>
          <a:p>
            <a:pPr marL="514350" indent="-514350">
              <a:buFont typeface="+mj-lt"/>
              <a:buAutoNum type="arabicPeriod"/>
            </a:pPr>
            <a:r>
              <a:rPr lang="en-US" dirty="0">
                <a:latin typeface="Times New Roman" panose="02020603050405020304" pitchFamily="18" charset="0"/>
                <a:cs typeface="Times New Roman" panose="02020603050405020304" pitchFamily="18" charset="0"/>
              </a:rPr>
              <a:t>Sony </a:t>
            </a:r>
            <a:r>
              <a:rPr lang="en-US" dirty="0">
                <a:effectLst/>
                <a:latin typeface="Times New Roman" panose="02020603050405020304" pitchFamily="18" charset="0"/>
                <a:ea typeface="Calibri" panose="020F0502020204030204" pitchFamily="34" charset="0"/>
                <a:cs typeface="Times New Roman" panose="02020603050405020304" pitchFamily="18" charset="0"/>
              </a:rPr>
              <a:t>Company background</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Evaluating </a:t>
            </a:r>
            <a:r>
              <a:rPr lang="en-US" dirty="0">
                <a:latin typeface="Times New Roman" panose="02020603050405020304" pitchFamily="18" charset="0"/>
                <a:cs typeface="Times New Roman" panose="02020603050405020304" pitchFamily="18" charset="0"/>
              </a:rPr>
              <a:t>Sony supply chain Management</a:t>
            </a:r>
          </a:p>
          <a:p>
            <a:pPr marL="514350" indent="-514350">
              <a:buFont typeface="+mj-lt"/>
              <a:buAutoNum type="arabicPeriod"/>
            </a:pPr>
            <a:r>
              <a:rPr lang="en-US" dirty="0">
                <a:latin typeface="Times New Roman" panose="02020603050405020304" pitchFamily="18" charset="0"/>
                <a:ea typeface="Calibri" panose="020F0502020204030204" pitchFamily="34" charset="0"/>
              </a:rPr>
              <a:t>S</a:t>
            </a:r>
            <a:r>
              <a:rPr lang="en-US" dirty="0" smtClean="0">
                <a:effectLst/>
                <a:latin typeface="Times New Roman" panose="02020603050405020304" pitchFamily="18" charset="0"/>
                <a:ea typeface="Calibri" panose="020F0502020204030204" pitchFamily="34" charset="0"/>
              </a:rPr>
              <a:t>upply </a:t>
            </a:r>
            <a:r>
              <a:rPr lang="en-US" dirty="0">
                <a:effectLst/>
                <a:latin typeface="Times New Roman" panose="02020603050405020304" pitchFamily="18" charset="0"/>
                <a:ea typeface="Calibri" panose="020F0502020204030204" pitchFamily="34" charset="0"/>
              </a:rPr>
              <a:t>chain </a:t>
            </a:r>
            <a:r>
              <a:rPr lang="en-US" dirty="0" smtClean="0">
                <a:effectLst/>
                <a:latin typeface="Times New Roman" panose="02020603050405020304" pitchFamily="18" charset="0"/>
                <a:ea typeface="Calibri" panose="020F0502020204030204" pitchFamily="34" charset="0"/>
              </a:rPr>
              <a:t>performance drivers</a:t>
            </a:r>
            <a:endParaRPr lang="en-US" dirty="0">
              <a:effectLst/>
              <a:latin typeface="Times New Roman" panose="02020603050405020304" pitchFamily="18" charset="0"/>
              <a:ea typeface="Calibri" panose="020F0502020204030204" pitchFamily="34" charset="0"/>
            </a:endParaRP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Risk </a:t>
            </a:r>
            <a:r>
              <a:rPr lang="en-US" dirty="0" smtClean="0">
                <a:latin typeface="Times New Roman" panose="02020603050405020304" pitchFamily="18" charset="0"/>
                <a:cs typeface="Times New Roman" panose="02020603050405020304" pitchFamily="18" charset="0"/>
              </a:rPr>
              <a:t>Minimization </a:t>
            </a:r>
            <a:r>
              <a:rPr lang="en-US" dirty="0">
                <a:latin typeface="Times New Roman" panose="02020603050405020304" pitchFamily="18" charset="0"/>
                <a:cs typeface="Times New Roman" panose="02020603050405020304" pitchFamily="18" charset="0"/>
              </a:rPr>
              <a:t>within </a:t>
            </a:r>
            <a:r>
              <a:rPr lang="en-US" dirty="0" smtClean="0">
                <a:latin typeface="Times New Roman" panose="02020603050405020304" pitchFamily="18" charset="0"/>
                <a:cs typeface="Times New Roman" panose="02020603050405020304" pitchFamily="18" charset="0"/>
              </a:rPr>
              <a:t>supply </a:t>
            </a:r>
            <a:r>
              <a:rPr lang="en-US" dirty="0">
                <a:latin typeface="Times New Roman" panose="02020603050405020304" pitchFamily="18" charset="0"/>
                <a:cs typeface="Times New Roman" panose="02020603050405020304" pitchFamily="18" charset="0"/>
              </a:rPr>
              <a:t>chain</a:t>
            </a:r>
          </a:p>
          <a:p>
            <a:pPr marL="514350" indent="-514350">
              <a:buFont typeface="+mj-lt"/>
              <a:buAutoNum type="arabicPeriod"/>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Sony forecasting practices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514350" indent="-514350">
              <a:buFont typeface="+mj-lt"/>
              <a:buAutoNum type="arabicPeriod"/>
            </a:pPr>
            <a:r>
              <a:rPr lang="en-US" dirty="0">
                <a:latin typeface="Times New Roman" panose="02020603050405020304" pitchFamily="18" charset="0"/>
                <a:ea typeface="Calibri" panose="020F0502020204030204" pitchFamily="34" charset="0"/>
                <a:cs typeface="Times New Roman" panose="02020603050405020304" pitchFamily="18" charset="0"/>
              </a:rPr>
              <a:t>O</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perations planning and sales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514350" indent="-514350">
              <a:buFont typeface="+mj-lt"/>
              <a:buAutoNum type="arabicPeriod"/>
            </a:pPr>
            <a:r>
              <a:rPr lang="en-US" dirty="0">
                <a:effectLst/>
                <a:latin typeface="Times New Roman" panose="02020603050405020304" pitchFamily="18" charset="0"/>
                <a:ea typeface="Calibri" panose="020F0502020204030204" pitchFamily="34" charset="0"/>
                <a:cs typeface="Times New Roman" panose="02020603050405020304" pitchFamily="18" charset="0"/>
              </a:rPr>
              <a:t>Inventory management practices in Sony</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514350" indent="-514350">
              <a:buFont typeface="+mj-lt"/>
              <a:buAutoNum type="arabicPeriod"/>
            </a:pPr>
            <a:r>
              <a:rPr lang="en-US" dirty="0">
                <a:effectLst/>
                <a:latin typeface="Times New Roman" panose="02020603050405020304" pitchFamily="18" charset="0"/>
                <a:ea typeface="Calibri" panose="020F0502020204030204" pitchFamily="34" charset="0"/>
                <a:cs typeface="Times New Roman" panose="02020603050405020304" pitchFamily="18" charset="0"/>
              </a:rPr>
              <a:t>Decision in sourcing</a:t>
            </a:r>
          </a:p>
          <a:p>
            <a:pPr marL="514350" indent="-514350">
              <a:buFont typeface="+mj-lt"/>
              <a:buAutoNum type="arabicPeriod"/>
            </a:pPr>
            <a:r>
              <a:rPr lang="en-US" dirty="0">
                <a:effectLst/>
                <a:latin typeface="Times New Roman" panose="02020603050405020304" pitchFamily="18" charset="0"/>
                <a:ea typeface="Calibri" panose="020F0502020204030204" pitchFamily="34" charset="0"/>
                <a:cs typeface="Times New Roman" panose="02020603050405020304" pitchFamily="18" charset="0"/>
              </a:rPr>
              <a:t>Sony Supply Chain Sustainability</a:t>
            </a:r>
          </a:p>
          <a:p>
            <a:pPr marL="514350" indent="-514350">
              <a:buFont typeface="+mj-lt"/>
              <a:buAutoNum type="arabicPeriod"/>
            </a:pPr>
            <a:r>
              <a:rPr lang="en-US" dirty="0">
                <a:effectLst/>
                <a:latin typeface="Times New Roman" panose="02020603050405020304" pitchFamily="18" charset="0"/>
                <a:ea typeface="Calibri" panose="020F0502020204030204" pitchFamily="34" charset="0"/>
                <a:cs typeface="Times New Roman" panose="02020603050405020304" pitchFamily="18" charset="0"/>
              </a:rPr>
              <a:t>Supply chain sustainability with learning outcomes and recommendations</a:t>
            </a:r>
            <a:endParaRPr lang="en-US" dirty="0"/>
          </a:p>
        </p:txBody>
      </p:sp>
    </p:spTree>
    <p:extLst>
      <p:ext uri="{BB962C8B-B14F-4D97-AF65-F5344CB8AC3E}">
        <p14:creationId xmlns:p14="http://schemas.microsoft.com/office/powerpoint/2010/main" val="985017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3A037-51F2-4716-A04C-6AF8CBF654E1}"/>
              </a:ext>
            </a:extLst>
          </p:cNvPr>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Sony </a:t>
            </a:r>
            <a:r>
              <a:rPr lang="en-US" sz="3200" dirty="0" smtClean="0">
                <a:latin typeface="Times New Roman" panose="02020603050405020304" pitchFamily="18" charset="0"/>
                <a:ea typeface="Calibri" panose="020F0502020204030204" pitchFamily="34" charset="0"/>
                <a:cs typeface="Times New Roman" panose="02020603050405020304" pitchFamily="18" charset="0"/>
              </a:rPr>
              <a:t>Company Background</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A17208D-93E6-4FA4-A085-8234730DA061}"/>
              </a:ext>
            </a:extLst>
          </p:cNvPr>
          <p:cNvSpPr>
            <a:spLocks noGrp="1"/>
          </p:cNvSpPr>
          <p:nvPr>
            <p:ph idx="1"/>
          </p:nvPr>
        </p:nvSpPr>
        <p:spPr/>
        <p:txBody>
          <a:bodyPr>
            <a:normAutofit/>
          </a:bodyPr>
          <a:lstStyle/>
          <a:p>
            <a:pPr marL="457200" marR="0">
              <a:lnSpc>
                <a:spcPct val="107000"/>
              </a:lnSpc>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Sony was started in 1946 in Tokyo, Japan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Alhashash</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2019</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p>
          <a:p>
            <a:pPr marL="457200" marR="0">
              <a:lnSpc>
                <a:spcPct val="107000"/>
              </a:lnSpc>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Expanded and opened several branches in 1958</a:t>
            </a:r>
          </a:p>
          <a:p>
            <a:pPr marL="457200" marR="0">
              <a:lnSpc>
                <a:spcPct val="107000"/>
              </a:lnSpc>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Specialized in making products such as vides, communication and information technology</a:t>
            </a:r>
          </a:p>
          <a:p>
            <a:pPr marL="45720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Has a hierarchical organization structure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2196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8F6F9A-CF1C-4EE0-8F0E-73EF539D68A3}"/>
              </a:ext>
            </a:extLst>
          </p:cNvPr>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Evaluating Sony Supply Chain Management</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64546473-0DCD-4C7A-8A97-4026C8DD3CF6}"/>
              </a:ext>
            </a:extLst>
          </p:cNvPr>
          <p:cNvSpPr>
            <a:spLocks noGrp="1"/>
          </p:cNvSpPr>
          <p:nvPr>
            <p:ph idx="1"/>
          </p:nvPr>
        </p:nvSpPr>
        <p:spPr/>
        <p:txBody>
          <a:bodyPr>
            <a:normAutofit/>
          </a:bodyPr>
          <a:lstStyle/>
          <a:p>
            <a:r>
              <a:rPr lang="en-US" dirty="0">
                <a:effectLst/>
                <a:latin typeface="Times New Roman" panose="02020603050405020304" pitchFamily="18" charset="0"/>
                <a:ea typeface="Calibri" panose="020F0502020204030204" pitchFamily="34" charset="0"/>
                <a:cs typeface="Times New Roman" panose="02020603050405020304" pitchFamily="18" charset="0"/>
              </a:rPr>
              <a:t>Sourcing of raw materials</a:t>
            </a:r>
          </a:p>
          <a:p>
            <a:r>
              <a:rPr lang="en-US" dirty="0">
                <a:latin typeface="Times New Roman" panose="02020603050405020304" pitchFamily="18" charset="0"/>
                <a:ea typeface="Calibri" panose="020F0502020204030204" pitchFamily="34" charset="0"/>
                <a:cs typeface="Times New Roman" panose="02020603050405020304" pitchFamily="18" charset="0"/>
              </a:rPr>
              <a:t>Integrating sales and operational individuals to enhance teamwork </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Negahban</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&amp;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Dehghanimohammadabadi</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2018</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r>
              <a:rPr lang="en-US" dirty="0">
                <a:effectLst/>
                <a:latin typeface="Times New Roman" panose="02020603050405020304" pitchFamily="18" charset="0"/>
                <a:ea typeface="Calibri" panose="020F0502020204030204" pitchFamily="34" charset="0"/>
                <a:cs typeface="Times New Roman" panose="02020603050405020304" pitchFamily="18" charset="0"/>
              </a:rPr>
              <a:t>Infrastructure process involved</a:t>
            </a:r>
          </a:p>
          <a:p>
            <a:r>
              <a:rPr lang="en-US" dirty="0">
                <a:latin typeface="Times New Roman" panose="02020603050405020304" pitchFamily="18" charset="0"/>
                <a:ea typeface="Calibri" panose="020F0502020204030204" pitchFamily="34" charset="0"/>
                <a:cs typeface="Times New Roman" panose="02020603050405020304" pitchFamily="18" charset="0"/>
              </a:rPr>
              <a:t>Increased supply to ensure market demand is satisfied</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S</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upply </a:t>
            </a:r>
            <a:r>
              <a:rPr lang="en-US" dirty="0">
                <a:effectLst/>
                <a:latin typeface="Times New Roman" panose="02020603050405020304" pitchFamily="18" charset="0"/>
                <a:ea typeface="Calibri" panose="020F0502020204030204" pitchFamily="34" charset="0"/>
                <a:cs typeface="Times New Roman" panose="02020603050405020304" pitchFamily="18" charset="0"/>
              </a:rPr>
              <a:t>chain management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entails flow </a:t>
            </a:r>
            <a:r>
              <a:rPr lang="en-US" dirty="0">
                <a:effectLst/>
                <a:latin typeface="Times New Roman" panose="02020603050405020304" pitchFamily="18" charset="0"/>
                <a:ea typeface="Calibri" panose="020F0502020204030204" pitchFamily="34" charset="0"/>
                <a:cs typeface="Times New Roman" panose="02020603050405020304" pitchFamily="18" charset="0"/>
              </a:rPr>
              <a:t>of goods since they were received as raw </a:t>
            </a:r>
          </a:p>
          <a:p>
            <a:endParaRPr lang="en-US" dirty="0">
              <a:latin typeface="Times New Roman" panose="02020603050405020304" pitchFamily="18" charset="0"/>
              <a:cs typeface="Times New Roman" panose="02020603050405020304" pitchFamily="18" charset="0"/>
            </a:endParaRPr>
          </a:p>
        </p:txBody>
      </p:sp>
      <p:pic>
        <p:nvPicPr>
          <p:cNvPr id="6" name="Picture 5" descr="Sony Global - Sony's Approach to Supplier Relations">
            <a:extLst>
              <a:ext uri="{FF2B5EF4-FFF2-40B4-BE49-F238E27FC236}">
                <a16:creationId xmlns:a16="http://schemas.microsoft.com/office/drawing/2014/main" xmlns="" id="{1D6BE682-7FFE-40B1-93E3-1589B3B05B25}"/>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1064029" y="4422372"/>
            <a:ext cx="10622281" cy="2435628"/>
          </a:xfrm>
          <a:prstGeom prst="rect">
            <a:avLst/>
          </a:prstGeom>
          <a:noFill/>
          <a:ln>
            <a:noFill/>
          </a:ln>
        </p:spPr>
      </p:pic>
    </p:spTree>
    <p:extLst>
      <p:ext uri="{BB962C8B-B14F-4D97-AF65-F5344CB8AC3E}">
        <p14:creationId xmlns:p14="http://schemas.microsoft.com/office/powerpoint/2010/main" val="4062528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393BEA-5DAB-4F56-AA99-65130023322B}"/>
              </a:ext>
            </a:extLst>
          </p:cNvPr>
          <p:cNvSpPr>
            <a:spLocks noGrp="1"/>
          </p:cNvSpPr>
          <p:nvPr>
            <p:ph type="title"/>
          </p:nvPr>
        </p:nvSpPr>
        <p:spPr/>
        <p:txBody>
          <a:bodyPr>
            <a:normAutofit/>
          </a:bodyPr>
          <a:lstStyle/>
          <a:p>
            <a:pPr algn="ctr"/>
            <a:r>
              <a:rPr lang="en-US" sz="3200" dirty="0" smtClean="0">
                <a:latin typeface="Times New Roman" panose="02020603050405020304" pitchFamily="18" charset="0"/>
                <a:ea typeface="Calibri" panose="020F0502020204030204" pitchFamily="34" charset="0"/>
              </a:rPr>
              <a:t>Supply Chain Performance Drivers</a:t>
            </a:r>
            <a:endParaRPr lang="en-US" sz="3200" dirty="0">
              <a:latin typeface="Times New Roman" panose="02020603050405020304" pitchFamily="18" charset="0"/>
              <a:ea typeface="Calibri" panose="020F0502020204030204" pitchFamily="34" charset="0"/>
            </a:endParaRPr>
          </a:p>
        </p:txBody>
      </p:sp>
      <p:sp>
        <p:nvSpPr>
          <p:cNvPr id="3" name="Content Placeholder 2">
            <a:extLst>
              <a:ext uri="{FF2B5EF4-FFF2-40B4-BE49-F238E27FC236}">
                <a16:creationId xmlns:a16="http://schemas.microsoft.com/office/drawing/2014/main" xmlns="" id="{109E9F0E-72F8-46C2-BD5B-80AAE3447B08}"/>
              </a:ext>
            </a:extLst>
          </p:cNvPr>
          <p:cNvSpPr>
            <a:spLocks noGrp="1"/>
          </p:cNvSpPr>
          <p:nvPr>
            <p:ph idx="1"/>
          </p:nvPr>
        </p:nvSpPr>
        <p:spPr/>
        <p:txBody>
          <a:bodyPr>
            <a:normAutofit/>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P</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roduction </a:t>
            </a:r>
            <a:r>
              <a:rPr lang="en-US" dirty="0">
                <a:effectLst/>
                <a:latin typeface="Times New Roman" panose="02020603050405020304" pitchFamily="18" charset="0"/>
                <a:ea typeface="Calibri" panose="020F0502020204030204" pitchFamily="34" charset="0"/>
                <a:cs typeface="Times New Roman" panose="02020603050405020304" pitchFamily="18" charset="0"/>
              </a:rPr>
              <a:t>unit</a:t>
            </a:r>
          </a:p>
          <a:p>
            <a:r>
              <a:rPr lang="en-US" dirty="0">
                <a:latin typeface="Times New Roman" panose="02020603050405020304" pitchFamily="18" charset="0"/>
                <a:cs typeface="Times New Roman" panose="02020603050405020304" pitchFamily="18" charset="0"/>
              </a:rPr>
              <a:t>Stock of goods</a:t>
            </a:r>
          </a:p>
          <a:p>
            <a:r>
              <a:rPr lang="en-US" dirty="0">
                <a:latin typeface="Times New Roman" panose="02020603050405020304" pitchFamily="18" charset="0"/>
                <a:cs typeface="Times New Roman" panose="02020603050405020304" pitchFamily="18" charset="0"/>
              </a:rPr>
              <a:t>Mode of transport</a:t>
            </a:r>
          </a:p>
          <a:p>
            <a:r>
              <a:rPr lang="en-US" dirty="0">
                <a:latin typeface="Times New Roman" panose="02020603050405020304" pitchFamily="18" charset="0"/>
                <a:ea typeface="Calibri" panose="020F0502020204030204" pitchFamily="34" charset="0"/>
                <a:cs typeface="Times New Roman" panose="02020603050405020304" pitchFamily="18" charset="0"/>
              </a:rPr>
              <a:t>C</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ustomer </a:t>
            </a:r>
            <a:r>
              <a:rPr lang="en-US" dirty="0">
                <a:effectLst/>
                <a:latin typeface="Times New Roman" panose="02020603050405020304" pitchFamily="18" charset="0"/>
                <a:ea typeface="Calibri" panose="020F0502020204030204" pitchFamily="34" charset="0"/>
                <a:cs typeface="Times New Roman" panose="02020603050405020304" pitchFamily="18" charset="0"/>
              </a:rPr>
              <a:t>demands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Bode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&amp; Wagner, 2015</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pic>
        <p:nvPicPr>
          <p:cNvPr id="6" name="Picture 5">
            <a:extLst>
              <a:ext uri="{FF2B5EF4-FFF2-40B4-BE49-F238E27FC236}">
                <a16:creationId xmlns:a16="http://schemas.microsoft.com/office/drawing/2014/main" xmlns="" id="{AD367BA4-FCE5-422D-B96A-DD12E449469B}"/>
              </a:ext>
            </a:extLst>
          </p:cNvPr>
          <p:cNvPicPr/>
          <p:nvPr/>
        </p:nvPicPr>
        <p:blipFill>
          <a:blip r:embed="rId3"/>
          <a:stretch>
            <a:fillRect/>
          </a:stretch>
        </p:blipFill>
        <p:spPr>
          <a:xfrm>
            <a:off x="1137146" y="3757353"/>
            <a:ext cx="7413048" cy="2296128"/>
          </a:xfrm>
          <a:prstGeom prst="rect">
            <a:avLst/>
          </a:prstGeom>
        </p:spPr>
      </p:pic>
    </p:spTree>
    <p:extLst>
      <p:ext uri="{BB962C8B-B14F-4D97-AF65-F5344CB8AC3E}">
        <p14:creationId xmlns:p14="http://schemas.microsoft.com/office/powerpoint/2010/main" val="1364937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1C249-D7AE-47C8-99FD-42CD5D40B1F1}"/>
              </a:ext>
            </a:extLst>
          </p:cNvPr>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Risk Minimization Within Supply Chain</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9B92E76-B48C-4A58-A813-BCBA0974AE44}"/>
              </a:ext>
            </a:extLst>
          </p:cNvPr>
          <p:cNvSpPr>
            <a:spLocks noGrp="1"/>
          </p:cNvSpPr>
          <p:nvPr>
            <p:ph idx="1"/>
          </p:nvPr>
        </p:nvSpPr>
        <p:spPr/>
        <p:txBody>
          <a:bodyPr>
            <a:norm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Improve communication with stakeholders</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Increase supplier transparency</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Acquire redundant suppliers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Zaharudin</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2015</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Ensure information system backup</a:t>
            </a:r>
          </a:p>
          <a:p>
            <a:endParaRPr lang="en-US" dirty="0"/>
          </a:p>
        </p:txBody>
      </p:sp>
    </p:spTree>
    <p:extLst>
      <p:ext uri="{BB962C8B-B14F-4D97-AF65-F5344CB8AC3E}">
        <p14:creationId xmlns:p14="http://schemas.microsoft.com/office/powerpoint/2010/main" val="285051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8CF24E-DA12-442E-B7B6-84A09BD8B1C1}"/>
              </a:ext>
            </a:extLst>
          </p:cNvPr>
          <p:cNvSpPr>
            <a:spLocks noGrp="1"/>
          </p:cNvSpPr>
          <p:nvPr>
            <p:ph type="title"/>
          </p:nvPr>
        </p:nvSpPr>
        <p:spPr/>
        <p:txBody>
          <a:bodyPr>
            <a:normAutofit/>
          </a:bodyPr>
          <a:lstStyle/>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Sony Forecasting Practices</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0A5E020-38B5-4DE6-AAEA-91813235F1E0}"/>
              </a:ext>
            </a:extLst>
          </p:cNvPr>
          <p:cNvSpPr>
            <a:spLocks noGrp="1"/>
          </p:cNvSpPr>
          <p:nvPr>
            <p:ph idx="1"/>
          </p:nvPr>
        </p:nvSpPr>
        <p:spPr/>
        <p:txBody>
          <a:bodyPr>
            <a:norm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Innovation and maker of high-quality products</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Uses trend development in product making</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Sensitive in competitors’ actions and reactions</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Well-designed customer satisfaction strategies</a:t>
            </a:r>
          </a:p>
          <a:p>
            <a:endParaRPr lang="en-US" dirty="0"/>
          </a:p>
        </p:txBody>
      </p:sp>
    </p:spTree>
    <p:extLst>
      <p:ext uri="{BB962C8B-B14F-4D97-AF65-F5344CB8AC3E}">
        <p14:creationId xmlns:p14="http://schemas.microsoft.com/office/powerpoint/2010/main" val="1562750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34DEE8-7DEE-4483-A405-98D0835A24F9}"/>
              </a:ext>
            </a:extLst>
          </p:cNvPr>
          <p:cNvSpPr>
            <a:spLocks noGrp="1"/>
          </p:cNvSpPr>
          <p:nvPr>
            <p:ph type="title"/>
          </p:nvPr>
        </p:nvSpPr>
        <p:spPr/>
        <p:txBody>
          <a:bodyPr>
            <a:normAutofit/>
          </a:bodyPr>
          <a:lstStyle/>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Operations Planning and Sales</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1A7D3F6-A7E6-4B4E-986C-E766717EA18D}"/>
              </a:ext>
            </a:extLst>
          </p:cNvPr>
          <p:cNvSpPr>
            <a:spLocks noGrp="1"/>
          </p:cNvSpPr>
          <p:nvPr>
            <p:ph idx="1"/>
          </p:nvPr>
        </p:nvSpPr>
        <p:spPr/>
        <p:txBody>
          <a:bodyPr>
            <a:norm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Tracking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accepted </a:t>
            </a:r>
            <a:r>
              <a:rPr lang="en-US" dirty="0">
                <a:effectLst/>
                <a:latin typeface="Times New Roman" panose="02020603050405020304" pitchFamily="18" charset="0"/>
                <a:ea typeface="Calibri" panose="020F0502020204030204" pitchFamily="34" charset="0"/>
                <a:cs typeface="Times New Roman" panose="02020603050405020304" pitchFamily="18" charset="0"/>
              </a:rPr>
              <a:t>key performance </a:t>
            </a:r>
            <a:r>
              <a:rPr lang="en-US" dirty="0" smtClean="0">
                <a:latin typeface="Times New Roman" panose="02020603050405020304" pitchFamily="18" charset="0"/>
                <a:ea typeface="Calibri" panose="020F0502020204030204" pitchFamily="34" charset="0"/>
                <a:cs typeface="Times New Roman" panose="02020603050405020304" pitchFamily="18" charset="0"/>
              </a:rPr>
              <a:t>reminders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Performing regular meetings to </a:t>
            </a:r>
            <a:r>
              <a:rPr lang="en-US" dirty="0" smtClean="0">
                <a:latin typeface="Times New Roman" panose="02020603050405020304" pitchFamily="18" charset="0"/>
                <a:ea typeface="Calibri" panose="020F0502020204030204" pitchFamily="34" charset="0"/>
                <a:cs typeface="Times New Roman" panose="02020603050405020304" pitchFamily="18" charset="0"/>
              </a:rPr>
              <a:t>put together</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a:effectLst/>
                <a:latin typeface="Times New Roman" panose="02020603050405020304" pitchFamily="18" charset="0"/>
                <a:ea typeface="Calibri" panose="020F0502020204030204" pitchFamily="34" charset="0"/>
                <a:cs typeface="Times New Roman" panose="02020603050405020304" pitchFamily="18" charset="0"/>
              </a:rPr>
              <a:t>operations </a:t>
            </a:r>
            <a:r>
              <a:rPr lang="en-US" dirty="0" smtClean="0">
                <a:latin typeface="Times New Roman" panose="02020603050405020304" pitchFamily="18" charset="0"/>
                <a:ea typeface="Calibri" panose="020F0502020204030204" pitchFamily="34" charset="0"/>
                <a:cs typeface="Times New Roman" panose="02020603050405020304" pitchFamily="18" charset="0"/>
              </a:rPr>
              <a:t>together with</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a:effectLst/>
                <a:latin typeface="Times New Roman" panose="02020603050405020304" pitchFamily="18" charset="0"/>
                <a:ea typeface="Calibri" panose="020F0502020204030204" pitchFamily="34" charset="0"/>
                <a:cs typeface="Times New Roman" panose="02020603050405020304" pitchFamily="18" charset="0"/>
              </a:rPr>
              <a:t>strategy</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Having a common plan among the finance, sales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as well as </a:t>
            </a:r>
            <a:r>
              <a:rPr lang="en-US" dirty="0">
                <a:effectLst/>
                <a:latin typeface="Times New Roman" panose="02020603050405020304" pitchFamily="18" charset="0"/>
                <a:ea typeface="Calibri" panose="020F0502020204030204" pitchFamily="34" charset="0"/>
                <a:cs typeface="Times New Roman" panose="02020603050405020304" pitchFamily="18" charset="0"/>
              </a:rPr>
              <a:t>supply chain departments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Chang</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Rosenzweig, 2016</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0581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A8B054-E0E6-4FB9-A876-2DAEA84D8AF1}"/>
              </a:ext>
            </a:extLst>
          </p:cNvPr>
          <p:cNvSpPr>
            <a:spLocks noGrp="1"/>
          </p:cNvSpPr>
          <p:nvPr>
            <p:ph type="title"/>
          </p:nvPr>
        </p:nvSpPr>
        <p:spPr/>
        <p:txBody>
          <a:bodyPr>
            <a:normAutofit/>
          </a:bodyPr>
          <a:lstStyle/>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Inventory Management Practices in Sony</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521C903-E900-4688-89DC-53D3F658E87E}"/>
              </a:ext>
            </a:extLst>
          </p:cNvPr>
          <p:cNvSpPr>
            <a:spLocks noGrp="1"/>
          </p:cNvSpPr>
          <p:nvPr>
            <p:ph idx="1"/>
          </p:nvPr>
        </p:nvSpPr>
        <p:spPr/>
        <p:txBody>
          <a:bodyPr>
            <a:norm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Centralized inventory management system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Sony, 2019</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Regularly check and update data in their operations</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Real-time data optimization</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Safety stock</a:t>
            </a:r>
          </a:p>
          <a:p>
            <a:endParaRPr lang="en-US" dirty="0"/>
          </a:p>
        </p:txBody>
      </p:sp>
    </p:spTree>
    <p:extLst>
      <p:ext uri="{BB962C8B-B14F-4D97-AF65-F5344CB8AC3E}">
        <p14:creationId xmlns:p14="http://schemas.microsoft.com/office/powerpoint/2010/main" val="3826085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A609C-034C-4F0C-AD56-604546483A14}"/>
              </a:ext>
            </a:extLst>
          </p:cNvPr>
          <p:cNvSpPr>
            <a:spLocks noGrp="1"/>
          </p:cNvSpPr>
          <p:nvPr>
            <p:ph type="title"/>
          </p:nvPr>
        </p:nvSpPr>
        <p:spPr/>
        <p:txBody>
          <a:bodyPr>
            <a:normAutofit/>
          </a:bodyPr>
          <a:lstStyle/>
          <a:p>
            <a:pPr algn="ct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Decision in Sourcing</a:t>
            </a:r>
            <a:b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1717979-2231-4071-B0E0-3F60B7BA3BB0}"/>
              </a:ext>
            </a:extLst>
          </p:cNvPr>
          <p:cNvSpPr>
            <a:spLocks noGrp="1"/>
          </p:cNvSpPr>
          <p:nvPr>
            <p:ph idx="1"/>
          </p:nvPr>
        </p:nvSpPr>
        <p:spPr/>
        <p:txBody>
          <a:bodyPr>
            <a:norm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Control for quality</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Access to better skills and talent</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Reducing cost</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Availability of cutting-edge technology and infrastructure</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Improved efficiency</a:t>
            </a:r>
          </a:p>
          <a:p>
            <a:endParaRPr lang="en-US" dirty="0"/>
          </a:p>
        </p:txBody>
      </p:sp>
    </p:spTree>
    <p:extLst>
      <p:ext uri="{BB962C8B-B14F-4D97-AF65-F5344CB8AC3E}">
        <p14:creationId xmlns:p14="http://schemas.microsoft.com/office/powerpoint/2010/main" val="1521377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93B282-0ADE-42A5-BE7F-D2B502EF4686}"/>
              </a:ext>
            </a:extLst>
          </p:cNvPr>
          <p:cNvSpPr>
            <a:spLocks noGrp="1"/>
          </p:cNvSpPr>
          <p:nvPr>
            <p:ph type="title"/>
          </p:nvPr>
        </p:nvSpPr>
        <p:spPr/>
        <p:txBody>
          <a:bodyPr>
            <a:normAutofit/>
          </a:bodyPr>
          <a:lstStyle/>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Sony Supply Chain Sustainability</a:t>
            </a:r>
            <a:br>
              <a:rPr lang="en-US" sz="32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62E29BB-A059-4FF7-A570-B2362F83BC9B}"/>
              </a:ext>
            </a:extLst>
          </p:cNvPr>
          <p:cNvSpPr>
            <a:spLocks noGrp="1"/>
          </p:cNvSpPr>
          <p:nvPr>
            <p:ph idx="1"/>
          </p:nvPr>
        </p:nvSpPr>
        <p:spPr/>
        <p:txBody>
          <a:bodyPr>
            <a:norm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Regulatory pressure and compliance</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Stakeholder interest</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amalgamation of the supply chain with other units</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Enhanced communication</a:t>
            </a:r>
          </a:p>
          <a:p>
            <a:endParaRPr lang="en-US" dirty="0"/>
          </a:p>
        </p:txBody>
      </p:sp>
    </p:spTree>
    <p:extLst>
      <p:ext uri="{BB962C8B-B14F-4D97-AF65-F5344CB8AC3E}">
        <p14:creationId xmlns:p14="http://schemas.microsoft.com/office/powerpoint/2010/main" val="2212236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D67D15-05DC-4F71-A494-D7DFAACDA386}"/>
              </a:ext>
            </a:extLst>
          </p:cNvPr>
          <p:cNvSpPr>
            <a:spLocks noGrp="1"/>
          </p:cNvSpPr>
          <p:nvPr>
            <p:ph type="title"/>
          </p:nvPr>
        </p:nvSpPr>
        <p:spPr/>
        <p:txBody>
          <a:bodyPr>
            <a:noAutofit/>
          </a:bodyPr>
          <a:lstStyle/>
          <a:p>
            <a:pPr algn="ct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Supply Chain Sustainability With Learning Outcomes and Recommendations</a:t>
            </a:r>
            <a:b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6B12CED-5DC8-41B8-A647-A45CFB96D0DD}"/>
              </a:ext>
            </a:extLst>
          </p:cNvPr>
          <p:cNvSpPr>
            <a:spLocks noGrp="1"/>
          </p:cNvSpPr>
          <p:nvPr>
            <p:ph idx="1"/>
          </p:nvPr>
        </p:nvSpPr>
        <p:spPr/>
        <p:txBody>
          <a:bodyPr>
            <a:norm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Adjustment of the supply chain process has resulted in the success of the company</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Capacity to adapt to the changing needs of customers and the business environment</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Integration of different units in the company </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company should keep on reviewing their information technology system due to rapid changes in the field</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Focus on unique and environmentally friendly materials in the development of their products</a:t>
            </a:r>
          </a:p>
          <a:p>
            <a:endParaRPr lang="en-US" dirty="0"/>
          </a:p>
        </p:txBody>
      </p:sp>
    </p:spTree>
    <p:extLst>
      <p:ext uri="{BB962C8B-B14F-4D97-AF65-F5344CB8AC3E}">
        <p14:creationId xmlns:p14="http://schemas.microsoft.com/office/powerpoint/2010/main" val="4056404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BA278D-7C3F-4EE6-ADAD-0E4A64EF0266}"/>
              </a:ext>
            </a:extLst>
          </p:cNvPr>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95DDEE7F-E39E-4694-8591-E49C3D335BD1}"/>
              </a:ext>
            </a:extLst>
          </p:cNvPr>
          <p:cNvSpPr>
            <a:spLocks noGrp="1"/>
          </p:cNvSpPr>
          <p:nvPr>
            <p:ph idx="1"/>
          </p:nvPr>
        </p:nvSpPr>
        <p:spPr>
          <a:xfrm>
            <a:off x="677334" y="2160589"/>
            <a:ext cx="8596668" cy="4256836"/>
          </a:xfrm>
        </p:spPr>
        <p:txBody>
          <a:bodyPr>
            <a:noAutofit/>
          </a:bodyPr>
          <a:lstStyle/>
          <a:p>
            <a:pPr marL="0" marR="0" indent="0">
              <a:lnSpc>
                <a:spcPct val="107000"/>
              </a:lnSpc>
              <a:spcBef>
                <a:spcPts val="0"/>
              </a:spcBef>
              <a:spcAft>
                <a:spcPts val="800"/>
              </a:spcAft>
              <a:buNone/>
              <a:tabLst>
                <a:tab pos="771525" algn="l"/>
              </a:tabLst>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Alhashash</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F.,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Alshammari</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T., &amp; Al-</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Mnaies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(2019). Sony Corporation.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the community </a:t>
            </a:r>
            <a:r>
              <a:rPr lang="en-US" sz="16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development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 Asia</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771525" algn="l"/>
              </a:tabLst>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Bode, C., &amp; Wagner, S. M. (2015). Structural drivers of upstream supply chain complexity and the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frequency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of supply chain disruptions.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Operations Management</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36</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215-228.</a:t>
            </a:r>
          </a:p>
          <a:p>
            <a:pPr marL="0" marR="0" indent="0">
              <a:lnSpc>
                <a:spcPct val="107000"/>
              </a:lnSpc>
              <a:spcBef>
                <a:spcPts val="0"/>
              </a:spcBef>
              <a:spcAft>
                <a:spcPts val="800"/>
              </a:spcAft>
              <a:buNone/>
            </a:pP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Chang</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J., &amp; Rosenzweig, P. M. (2016). Subsidiaries: Sony in.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Multinational Corporate Evolution </a:t>
            </a:r>
            <a:r>
              <a:rPr lang="en-US" sz="16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and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Subsidiary Development</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299.</a:t>
            </a:r>
          </a:p>
          <a:p>
            <a:pPr marL="0" indent="0">
              <a:lnSpc>
                <a:spcPct val="107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Negahban</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&amp;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Dehghanimohammadabadi</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(2018). Optimizing the supply chain configuration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and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production-sales policies for new products over multiple planning horizons.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International </a:t>
            </a:r>
            <a:r>
              <a:rPr lang="en-US" sz="16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Journal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of Production Economics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196</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150-162.</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Sony, M. (2019). Green supply chain management practices and digital technology: A qualitative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study</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In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Technology optimization and change management for successful digital supply </a:t>
            </a:r>
            <a:r>
              <a:rPr lang="en-US" sz="16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chains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(pp. 233-254). IGI Global.</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Zaharudin</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&amp;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Yunus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M. (2015). Delays in physical distribution: a case study of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sony</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supply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chain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solutions Malaysia.</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152157364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107</TotalTime>
  <Words>1898</Words>
  <Application>Microsoft Office PowerPoint</Application>
  <PresentationFormat>Widescreen</PresentationFormat>
  <Paragraphs>107</Paragraphs>
  <Slides>13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Times New Roman</vt:lpstr>
      <vt:lpstr>Trebuchet MS</vt:lpstr>
      <vt:lpstr>Wingdings</vt:lpstr>
      <vt:lpstr>Wingdings 3</vt:lpstr>
      <vt:lpstr>Facet</vt:lpstr>
      <vt:lpstr>Supply Chain Management for Sony Corporation</vt:lpstr>
      <vt:lpstr>Sony Corporation Supply Chain Management Content</vt:lpstr>
      <vt:lpstr>Sony Company Background</vt:lpstr>
      <vt:lpstr>Evaluating Sony Supply Chain Management</vt:lpstr>
      <vt:lpstr>Supply Chain Performance Drivers</vt:lpstr>
      <vt:lpstr>Risk Minimization Within Supply Chain</vt:lpstr>
      <vt:lpstr>Sony Forecasting Practices</vt:lpstr>
      <vt:lpstr>Operations Planning and Sales</vt:lpstr>
      <vt:lpstr>Inventory Management Practices in Sony</vt:lpstr>
      <vt:lpstr>Decision in Sourcing </vt:lpstr>
      <vt:lpstr>Sony Supply Chain Sustainability </vt:lpstr>
      <vt:lpstr>Supply Chain Sustainability With Learning Outcomes and Recommendations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Chain Management for Sony Corporation</dc:title>
  <dc:creator>Robert Mwaura</dc:creator>
  <cp:lastModifiedBy>LAPTOP</cp:lastModifiedBy>
  <cp:revision>17</cp:revision>
  <dcterms:created xsi:type="dcterms:W3CDTF">2020-07-26T21:38:22Z</dcterms:created>
  <dcterms:modified xsi:type="dcterms:W3CDTF">2020-07-26T23:41:34Z</dcterms:modified>
</cp:coreProperties>
</file>